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F6156F-4F97-4256-A4C9-2D96B40CD2F9}" type="datetimeFigureOut">
              <a:rPr lang="en-GB" smtClean="0"/>
              <a:t>11/10/2016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57CB65-F050-4133-A3BB-7ADC3228110F}" type="slidenum">
              <a:rPr lang="en-GB" smtClean="0"/>
              <a:t>‹#›</a:t>
            </a:fld>
            <a:endParaRPr lang="en-GB"/>
          </a:p>
        </p:txBody>
      </p:sp>
    </p:spTree>
    <p:extLst>
      <p:ext uri="{BB962C8B-B14F-4D97-AF65-F5344CB8AC3E}">
        <p14:creationId xmlns:p14="http://schemas.microsoft.com/office/powerpoint/2010/main" val="36156477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10/11/2016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agickeys.com/books" TargetMode="External"/><Relationship Id="rId2" Type="http://schemas.openxmlformats.org/officeDocument/2006/relationships/hyperlink" Target="http://www.oxfordowl.co.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avarker@st-marys-ce-pz.cornwall.sch.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amilylearning.org.uk/phonics_games.html" TargetMode="External"/><Relationship Id="rId2" Type="http://schemas.openxmlformats.org/officeDocument/2006/relationships/hyperlink" Target="http://www.phonicsplay.co.uk/freeIndex.htm" TargetMode="External"/><Relationship Id="rId1" Type="http://schemas.openxmlformats.org/officeDocument/2006/relationships/slideLayout" Target="../slideLayouts/slideLayout2.xml"/><Relationship Id="rId4" Type="http://schemas.openxmlformats.org/officeDocument/2006/relationships/hyperlink" Target="http://www.topmarks.co.uk/Interactive.aspx?cat=4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Skills evening – </a:t>
            </a:r>
            <a:r>
              <a:rPr lang="en-GB" dirty="0" err="1" smtClean="0"/>
              <a:t>st.mary’s</a:t>
            </a:r>
            <a:r>
              <a:rPr lang="en-GB" dirty="0" smtClean="0"/>
              <a:t> c of e school</a:t>
            </a:r>
            <a:endParaRPr lang="en-GB" dirty="0"/>
          </a:p>
        </p:txBody>
      </p:sp>
      <p:sp>
        <p:nvSpPr>
          <p:cNvPr id="3" name="Subtitle 2"/>
          <p:cNvSpPr>
            <a:spLocks noGrp="1"/>
          </p:cNvSpPr>
          <p:nvPr>
            <p:ph type="subTitle" idx="1"/>
          </p:nvPr>
        </p:nvSpPr>
        <p:spPr/>
        <p:txBody>
          <a:bodyPr/>
          <a:lstStyle/>
          <a:p>
            <a:r>
              <a:rPr lang="en-GB" dirty="0" smtClean="0">
                <a:solidFill>
                  <a:schemeClr val="tx1"/>
                </a:solidFill>
              </a:rPr>
              <a:t>Tuesday 11</a:t>
            </a:r>
            <a:r>
              <a:rPr lang="en-GB" baseline="30000" dirty="0" smtClean="0">
                <a:solidFill>
                  <a:schemeClr val="tx1"/>
                </a:solidFill>
              </a:rPr>
              <a:t>th</a:t>
            </a:r>
            <a:r>
              <a:rPr lang="en-GB" dirty="0" smtClean="0">
                <a:solidFill>
                  <a:schemeClr val="tx1"/>
                </a:solidFill>
              </a:rPr>
              <a:t> October 2016</a:t>
            </a:r>
            <a:endParaRPr lang="en-GB" dirty="0">
              <a:solidFill>
                <a:schemeClr val="tx1"/>
              </a:solidFill>
            </a:endParaRPr>
          </a:p>
        </p:txBody>
      </p:sp>
    </p:spTree>
    <p:extLst>
      <p:ext uri="{BB962C8B-B14F-4D97-AF65-F5344CB8AC3E}">
        <p14:creationId xmlns:p14="http://schemas.microsoft.com/office/powerpoint/2010/main" val="3204161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6" y="443366"/>
            <a:ext cx="8534400" cy="1507067"/>
          </a:xfrm>
        </p:spPr>
        <p:txBody>
          <a:bodyPr/>
          <a:lstStyle/>
          <a:p>
            <a:r>
              <a:rPr lang="en-GB" dirty="0" smtClean="0"/>
              <a:t>WHAT CAN I ASK MY CHILD TO HELP THEM UNDERSTAND FURTHER?</a:t>
            </a:r>
            <a:endParaRPr lang="en-GB" dirty="0"/>
          </a:p>
        </p:txBody>
      </p:sp>
      <p:sp>
        <p:nvSpPr>
          <p:cNvPr id="3" name="Content Placeholder 2"/>
          <p:cNvSpPr>
            <a:spLocks noGrp="1"/>
          </p:cNvSpPr>
          <p:nvPr>
            <p:ph idx="1"/>
          </p:nvPr>
        </p:nvSpPr>
        <p:spPr>
          <a:xfrm>
            <a:off x="529666" y="1548684"/>
            <a:ext cx="7712813" cy="3615267"/>
          </a:xfrm>
        </p:spPr>
        <p:txBody>
          <a:bodyPr/>
          <a:lstStyle/>
          <a:p>
            <a:r>
              <a:rPr lang="en-GB" dirty="0" smtClean="0">
                <a:solidFill>
                  <a:schemeClr val="tx1"/>
                </a:solidFill>
              </a:rPr>
              <a:t>The ability to read is not just decoding words, but also unpicking the meaning.</a:t>
            </a:r>
          </a:p>
          <a:p>
            <a:endParaRPr lang="en-GB" dirty="0">
              <a:solidFill>
                <a:schemeClr val="tx1"/>
              </a:solidFill>
            </a:endParaRPr>
          </a:p>
          <a:p>
            <a:r>
              <a:rPr lang="en-GB" dirty="0" smtClean="0">
                <a:solidFill>
                  <a:schemeClr val="tx1"/>
                </a:solidFill>
              </a:rPr>
              <a:t>Here is a passage of text from a book we have in school – we will look at some example questions that you can ask which help to develop different skills.</a:t>
            </a:r>
            <a:endParaRPr lang="en-GB" dirty="0">
              <a:solidFill>
                <a:schemeClr val="tx1"/>
              </a:solidFill>
            </a:endParaRPr>
          </a:p>
          <a:p>
            <a:r>
              <a:rPr lang="en-GB" dirty="0" smtClean="0">
                <a:solidFill>
                  <a:schemeClr val="tx1"/>
                </a:solidFill>
              </a:rPr>
              <a:t>Please take a question pack at the end of the session.</a:t>
            </a:r>
            <a:endParaRPr lang="en-GB" dirty="0">
              <a:solidFill>
                <a:schemeClr val="tx1"/>
              </a:solidFill>
            </a:endParaRPr>
          </a:p>
        </p:txBody>
      </p:sp>
      <p:pic>
        <p:nvPicPr>
          <p:cNvPr id="4" name="Picture 3"/>
          <p:cNvPicPr>
            <a:picLocks noChangeAspect="1"/>
          </p:cNvPicPr>
          <p:nvPr/>
        </p:nvPicPr>
        <p:blipFill>
          <a:blip r:embed="rId2"/>
          <a:stretch>
            <a:fillRect/>
          </a:stretch>
        </p:blipFill>
        <p:spPr>
          <a:xfrm>
            <a:off x="8562425" y="1804413"/>
            <a:ext cx="3328872" cy="2496654"/>
          </a:xfrm>
          <a:prstGeom prst="rect">
            <a:avLst/>
          </a:prstGeom>
        </p:spPr>
      </p:pic>
    </p:spTree>
    <p:extLst>
      <p:ext uri="{BB962C8B-B14F-4D97-AF65-F5344CB8AC3E}">
        <p14:creationId xmlns:p14="http://schemas.microsoft.com/office/powerpoint/2010/main" val="2747351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576" y="0"/>
            <a:ext cx="8534400" cy="1507067"/>
          </a:xfrm>
        </p:spPr>
        <p:txBody>
          <a:bodyPr>
            <a:normAutofit/>
          </a:bodyPr>
          <a:lstStyle/>
          <a:p>
            <a:r>
              <a:rPr lang="en-GB" dirty="0" smtClean="0"/>
              <a:t>Games to play when reading at home.</a:t>
            </a:r>
            <a:endParaRPr lang="en-GB" dirty="0"/>
          </a:p>
        </p:txBody>
      </p:sp>
      <p:sp>
        <p:nvSpPr>
          <p:cNvPr id="3" name="Content Placeholder 2"/>
          <p:cNvSpPr>
            <a:spLocks noGrp="1"/>
          </p:cNvSpPr>
          <p:nvPr>
            <p:ph idx="1"/>
          </p:nvPr>
        </p:nvSpPr>
        <p:spPr>
          <a:xfrm>
            <a:off x="980497" y="1697182"/>
            <a:ext cx="8534400" cy="4703618"/>
          </a:xfrm>
        </p:spPr>
        <p:txBody>
          <a:bodyPr>
            <a:normAutofit lnSpcReduction="10000"/>
          </a:bodyPr>
          <a:lstStyle/>
          <a:p>
            <a:r>
              <a:rPr lang="en-GB" dirty="0" smtClean="0">
                <a:solidFill>
                  <a:schemeClr val="tx1"/>
                </a:solidFill>
              </a:rPr>
              <a:t>What happened next? Get your child to make a simple prediction about what might happen.</a:t>
            </a:r>
          </a:p>
          <a:p>
            <a:r>
              <a:rPr lang="en-GB" dirty="0" smtClean="0">
                <a:solidFill>
                  <a:schemeClr val="tx1"/>
                </a:solidFill>
              </a:rPr>
              <a:t>Whose fault is it anyway? Get you child to make a different scenario where someone else causes the problem in the book.</a:t>
            </a:r>
          </a:p>
          <a:p>
            <a:r>
              <a:rPr lang="en-GB" dirty="0" smtClean="0">
                <a:solidFill>
                  <a:schemeClr val="tx1"/>
                </a:solidFill>
              </a:rPr>
              <a:t>I’m the author – Ask your child to think of a different word to the one an author has used – what impact do they want to have? E.g. there was a big castle in the sky. It could read, there is a magnificent castle perched on top of the beanstalk</a:t>
            </a:r>
          </a:p>
          <a:p>
            <a:r>
              <a:rPr lang="en-GB" dirty="0" smtClean="0">
                <a:solidFill>
                  <a:schemeClr val="tx1"/>
                </a:solidFill>
              </a:rPr>
              <a:t>How could it sound? During dialogue think of different voices that could be used for the speech.</a:t>
            </a:r>
          </a:p>
          <a:p>
            <a:pPr marL="0" indent="0">
              <a:buNone/>
            </a:pPr>
            <a:r>
              <a:rPr lang="en-GB" dirty="0" smtClean="0">
                <a:solidFill>
                  <a:schemeClr val="tx1"/>
                </a:solidFill>
              </a:rPr>
              <a:t>USEFUL WEBSITES</a:t>
            </a:r>
          </a:p>
          <a:p>
            <a:pPr marL="0" indent="0">
              <a:buNone/>
            </a:pPr>
            <a:r>
              <a:rPr lang="en-GB" dirty="0" smtClean="0">
                <a:solidFill>
                  <a:schemeClr val="tx1"/>
                </a:solidFill>
                <a:hlinkClick r:id="rId2"/>
              </a:rPr>
              <a:t>www.oxfordowl.co.uk</a:t>
            </a:r>
            <a:r>
              <a:rPr lang="en-GB" dirty="0" smtClean="0">
                <a:solidFill>
                  <a:schemeClr val="tx1"/>
                </a:solidFill>
              </a:rPr>
              <a:t> – hundreds of free e-books</a:t>
            </a:r>
          </a:p>
          <a:p>
            <a:pPr marL="0" indent="0">
              <a:buNone/>
            </a:pPr>
            <a:r>
              <a:rPr lang="en-GB" dirty="0" smtClean="0">
                <a:solidFill>
                  <a:schemeClr val="tx1"/>
                </a:solidFill>
                <a:hlinkClick r:id="rId3"/>
              </a:rPr>
              <a:t>www.magickeys.com/books</a:t>
            </a:r>
            <a:r>
              <a:rPr lang="en-GB" dirty="0" smtClean="0">
                <a:solidFill>
                  <a:schemeClr val="tx1"/>
                </a:solidFill>
              </a:rPr>
              <a:t> - more e-books</a:t>
            </a:r>
            <a:endParaRPr lang="en-GB" dirty="0">
              <a:solidFill>
                <a:schemeClr val="tx1"/>
              </a:solidFill>
            </a:endParaRPr>
          </a:p>
          <a:p>
            <a:pPr marL="0" indent="0">
              <a:buNone/>
            </a:pPr>
            <a:endParaRPr lang="en-GB" dirty="0" smtClean="0">
              <a:solidFill>
                <a:schemeClr val="tx1"/>
              </a:solidFill>
            </a:endParaRPr>
          </a:p>
        </p:txBody>
      </p:sp>
    </p:spTree>
    <p:extLst>
      <p:ext uri="{BB962C8B-B14F-4D97-AF65-F5344CB8AC3E}">
        <p14:creationId xmlns:p14="http://schemas.microsoft.com/office/powerpoint/2010/main" val="1836021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how can I encourage my child to write</a:t>
            </a:r>
            <a:endParaRPr lang="en-GB" dirty="0"/>
          </a:p>
        </p:txBody>
      </p:sp>
      <p:sp>
        <p:nvSpPr>
          <p:cNvPr id="3" name="Content Placeholder 2"/>
          <p:cNvSpPr>
            <a:spLocks noGrp="1"/>
          </p:cNvSpPr>
          <p:nvPr>
            <p:ph idx="1"/>
          </p:nvPr>
        </p:nvSpPr>
        <p:spPr>
          <a:xfrm>
            <a:off x="684212" y="685800"/>
            <a:ext cx="8534400" cy="3969327"/>
          </a:xfrm>
        </p:spPr>
        <p:txBody>
          <a:bodyPr>
            <a:normAutofit fontScale="92500" lnSpcReduction="20000"/>
          </a:bodyPr>
          <a:lstStyle/>
          <a:p>
            <a:r>
              <a:rPr lang="en-GB" dirty="0" smtClean="0">
                <a:solidFill>
                  <a:schemeClr val="tx1"/>
                </a:solidFill>
              </a:rPr>
              <a:t>Some general ideas – </a:t>
            </a:r>
          </a:p>
          <a:p>
            <a:pPr marL="0" indent="0">
              <a:buNone/>
            </a:pPr>
            <a:r>
              <a:rPr lang="en-GB" dirty="0" smtClean="0">
                <a:solidFill>
                  <a:schemeClr val="tx1"/>
                </a:solidFill>
              </a:rPr>
              <a:t>Get them to create the weekly shopping list/food menu</a:t>
            </a:r>
          </a:p>
          <a:p>
            <a:pPr marL="0" indent="0">
              <a:buNone/>
            </a:pPr>
            <a:r>
              <a:rPr lang="en-GB" dirty="0" smtClean="0">
                <a:solidFill>
                  <a:schemeClr val="tx1"/>
                </a:solidFill>
              </a:rPr>
              <a:t>Give the children access to writing materials – felts, crayons, pencils, chalk, paper </a:t>
            </a:r>
            <a:r>
              <a:rPr lang="en-GB" dirty="0" err="1" smtClean="0">
                <a:solidFill>
                  <a:schemeClr val="tx1"/>
                </a:solidFill>
              </a:rPr>
              <a:t>etc</a:t>
            </a:r>
            <a:endParaRPr lang="en-GB" dirty="0" smtClean="0">
              <a:solidFill>
                <a:schemeClr val="tx1"/>
              </a:solidFill>
            </a:endParaRPr>
          </a:p>
          <a:p>
            <a:pPr marL="0" indent="0">
              <a:buNone/>
            </a:pPr>
            <a:r>
              <a:rPr lang="en-GB" dirty="0" smtClean="0">
                <a:solidFill>
                  <a:schemeClr val="tx1"/>
                </a:solidFill>
              </a:rPr>
              <a:t>Show them examples of when you write and what it is for</a:t>
            </a:r>
          </a:p>
          <a:p>
            <a:pPr marL="0" indent="0">
              <a:buNone/>
            </a:pPr>
            <a:r>
              <a:rPr lang="en-GB" dirty="0" smtClean="0">
                <a:solidFill>
                  <a:schemeClr val="tx1"/>
                </a:solidFill>
              </a:rPr>
              <a:t>Complete writing homework </a:t>
            </a:r>
            <a:endParaRPr lang="en-GB" dirty="0">
              <a:solidFill>
                <a:schemeClr val="tx1"/>
              </a:solidFill>
            </a:endParaRPr>
          </a:p>
          <a:p>
            <a:endParaRPr lang="en-GB" dirty="0" smtClean="0">
              <a:solidFill>
                <a:schemeClr val="tx1"/>
              </a:solidFill>
            </a:endParaRPr>
          </a:p>
          <a:p>
            <a:r>
              <a:rPr lang="en-GB" dirty="0" smtClean="0">
                <a:solidFill>
                  <a:schemeClr val="tx1"/>
                </a:solidFill>
              </a:rPr>
              <a:t>Something more extreme-</a:t>
            </a:r>
          </a:p>
          <a:p>
            <a:pPr marL="0" indent="0">
              <a:buNone/>
            </a:pPr>
            <a:r>
              <a:rPr lang="en-GB" dirty="0" smtClean="0">
                <a:solidFill>
                  <a:schemeClr val="tx1"/>
                </a:solidFill>
              </a:rPr>
              <a:t>Create a blackboard on the wall </a:t>
            </a:r>
          </a:p>
          <a:p>
            <a:pPr marL="0" indent="0">
              <a:buNone/>
            </a:pPr>
            <a:r>
              <a:rPr lang="en-GB" dirty="0" smtClean="0">
                <a:solidFill>
                  <a:schemeClr val="tx1"/>
                </a:solidFill>
              </a:rPr>
              <a:t>Have a writing wall</a:t>
            </a:r>
          </a:p>
          <a:p>
            <a:pPr marL="0" indent="0">
              <a:buNone/>
            </a:pPr>
            <a:r>
              <a:rPr lang="en-GB" dirty="0" smtClean="0">
                <a:solidFill>
                  <a:schemeClr val="tx1"/>
                </a:solidFill>
              </a:rPr>
              <a:t>Create a writing patio </a:t>
            </a:r>
          </a:p>
          <a:p>
            <a:pPr marL="0" indent="0">
              <a:buNone/>
            </a:pPr>
            <a:endParaRPr lang="en-GB" dirty="0"/>
          </a:p>
        </p:txBody>
      </p:sp>
    </p:spTree>
    <p:extLst>
      <p:ext uri="{BB962C8B-B14F-4D97-AF65-F5344CB8AC3E}">
        <p14:creationId xmlns:p14="http://schemas.microsoft.com/office/powerpoint/2010/main" val="221517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902" y="4861405"/>
            <a:ext cx="11078297" cy="1507067"/>
          </a:xfrm>
        </p:spPr>
        <p:txBody>
          <a:bodyPr/>
          <a:lstStyle/>
          <a:p>
            <a:r>
              <a:rPr lang="en-GB" dirty="0" smtClean="0"/>
              <a:t>What should I look for in their writing?</a:t>
            </a:r>
            <a:endParaRPr lang="en-GB" dirty="0"/>
          </a:p>
        </p:txBody>
      </p:sp>
      <p:sp>
        <p:nvSpPr>
          <p:cNvPr id="3" name="Content Placeholder 2"/>
          <p:cNvSpPr>
            <a:spLocks noGrp="1"/>
          </p:cNvSpPr>
          <p:nvPr>
            <p:ph idx="1"/>
          </p:nvPr>
        </p:nvSpPr>
        <p:spPr>
          <a:xfrm>
            <a:off x="642649" y="311727"/>
            <a:ext cx="10385570" cy="5063837"/>
          </a:xfrm>
        </p:spPr>
        <p:txBody>
          <a:bodyPr>
            <a:normAutofit lnSpcReduction="10000"/>
          </a:bodyPr>
          <a:lstStyle/>
          <a:p>
            <a:r>
              <a:rPr lang="en-GB" dirty="0" smtClean="0">
                <a:solidFill>
                  <a:schemeClr val="tx1"/>
                </a:solidFill>
              </a:rPr>
              <a:t>What to look for in your child’s writing very much depends on their age or phase of development that they are at.</a:t>
            </a:r>
          </a:p>
          <a:p>
            <a:r>
              <a:rPr lang="en-GB" dirty="0" smtClean="0">
                <a:solidFill>
                  <a:schemeClr val="tx1"/>
                </a:solidFill>
              </a:rPr>
              <a:t>EYFS – putting pen to paper and using initial sounds in their work</a:t>
            </a:r>
          </a:p>
          <a:p>
            <a:r>
              <a:rPr lang="en-GB" dirty="0" smtClean="0">
                <a:solidFill>
                  <a:schemeClr val="tx1"/>
                </a:solidFill>
              </a:rPr>
              <a:t>Year 1- making simple sentences with some use of simple description e.g. I ate a big red apple. Capital letters and full stops to be accurate.</a:t>
            </a:r>
          </a:p>
          <a:p>
            <a:r>
              <a:rPr lang="en-GB" dirty="0" smtClean="0">
                <a:solidFill>
                  <a:schemeClr val="tx1"/>
                </a:solidFill>
              </a:rPr>
              <a:t>Year 2 – using but, so or because to join ideas, increasing the amount of adjectives in the sentence.</a:t>
            </a:r>
          </a:p>
          <a:p>
            <a:r>
              <a:rPr lang="en-GB" dirty="0" smtClean="0">
                <a:solidFill>
                  <a:schemeClr val="tx1"/>
                </a:solidFill>
              </a:rPr>
              <a:t>Year 3 – organise their writing into sections, begin to use fronted adverbials (phrases that say where when or how something happens – accurate speech punctuation</a:t>
            </a:r>
          </a:p>
          <a:p>
            <a:r>
              <a:rPr lang="en-GB" dirty="0" smtClean="0">
                <a:solidFill>
                  <a:schemeClr val="tx1"/>
                </a:solidFill>
              </a:rPr>
              <a:t>Year 4 – </a:t>
            </a:r>
          </a:p>
          <a:p>
            <a:r>
              <a:rPr lang="en-GB" dirty="0" smtClean="0">
                <a:solidFill>
                  <a:schemeClr val="tx1"/>
                </a:solidFill>
              </a:rPr>
              <a:t>Year 5 – place adverbial phrases anywhere in the sentence, use parenthesis to add extra information.</a:t>
            </a:r>
          </a:p>
          <a:p>
            <a:r>
              <a:rPr lang="en-GB" dirty="0" smtClean="0">
                <a:solidFill>
                  <a:schemeClr val="tx1"/>
                </a:solidFill>
              </a:rPr>
              <a:t>Year 6 – Use of colons, semi – colons, cohesion between paragraphs</a:t>
            </a:r>
            <a:endParaRPr lang="en-GB" dirty="0">
              <a:solidFill>
                <a:schemeClr val="tx1"/>
              </a:solidFill>
            </a:endParaRPr>
          </a:p>
        </p:txBody>
      </p:sp>
    </p:spTree>
    <p:extLst>
      <p:ext uri="{BB962C8B-B14F-4D97-AF65-F5344CB8AC3E}">
        <p14:creationId xmlns:p14="http://schemas.microsoft.com/office/powerpoint/2010/main" val="424255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I improve my child’s presentation?</a:t>
            </a:r>
            <a:endParaRPr lang="en-GB" dirty="0"/>
          </a:p>
        </p:txBody>
      </p:sp>
      <p:sp>
        <p:nvSpPr>
          <p:cNvPr id="3" name="Content Placeholder 2"/>
          <p:cNvSpPr>
            <a:spLocks noGrp="1"/>
          </p:cNvSpPr>
          <p:nvPr>
            <p:ph idx="1"/>
          </p:nvPr>
        </p:nvSpPr>
        <p:spPr/>
        <p:txBody>
          <a:bodyPr/>
          <a:lstStyle/>
          <a:p>
            <a:r>
              <a:rPr lang="en-GB" dirty="0" smtClean="0">
                <a:solidFill>
                  <a:schemeClr val="tx1"/>
                </a:solidFill>
              </a:rPr>
              <a:t>Get your child to tuck their chair in.</a:t>
            </a:r>
          </a:p>
          <a:p>
            <a:r>
              <a:rPr lang="en-GB" dirty="0" smtClean="0">
                <a:solidFill>
                  <a:schemeClr val="tx1"/>
                </a:solidFill>
              </a:rPr>
              <a:t>Tilt their page towards them.</a:t>
            </a:r>
          </a:p>
          <a:p>
            <a:r>
              <a:rPr lang="en-GB" dirty="0" smtClean="0">
                <a:solidFill>
                  <a:schemeClr val="tx1"/>
                </a:solidFill>
              </a:rPr>
              <a:t>Hold their page steady with their non – writing hand</a:t>
            </a:r>
          </a:p>
          <a:p>
            <a:r>
              <a:rPr lang="en-GB" dirty="0" smtClean="0">
                <a:solidFill>
                  <a:schemeClr val="tx1"/>
                </a:solidFill>
              </a:rPr>
              <a:t>Encourage letter to stay on the line.</a:t>
            </a:r>
          </a:p>
          <a:p>
            <a:r>
              <a:rPr lang="en-GB" dirty="0" smtClean="0">
                <a:solidFill>
                  <a:schemeClr val="tx1"/>
                </a:solidFill>
              </a:rPr>
              <a:t>REHEARSE, REHEARSE, REHEARSE!</a:t>
            </a:r>
            <a:endParaRPr lang="en-GB" dirty="0">
              <a:solidFill>
                <a:schemeClr val="tx1"/>
              </a:solidFill>
            </a:endParaRPr>
          </a:p>
        </p:txBody>
      </p:sp>
    </p:spTree>
    <p:extLst>
      <p:ext uri="{BB962C8B-B14F-4D97-AF65-F5344CB8AC3E}">
        <p14:creationId xmlns:p14="http://schemas.microsoft.com/office/powerpoint/2010/main" val="274550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GREAT PRIZE DRAW!</a:t>
            </a:r>
            <a:endParaRPr lang="en-GB" dirty="0"/>
          </a:p>
        </p:txBody>
      </p:sp>
      <p:sp>
        <p:nvSpPr>
          <p:cNvPr id="3" name="Content Placeholder 2"/>
          <p:cNvSpPr>
            <a:spLocks noGrp="1"/>
          </p:cNvSpPr>
          <p:nvPr>
            <p:ph idx="1"/>
          </p:nvPr>
        </p:nvSpPr>
        <p:spPr>
          <a:xfrm>
            <a:off x="684211" y="685800"/>
            <a:ext cx="9914515" cy="3615267"/>
          </a:xfrm>
        </p:spPr>
        <p:txBody>
          <a:bodyPr/>
          <a:lstStyle/>
          <a:p>
            <a:r>
              <a:rPr lang="en-GB" dirty="0" smtClean="0"/>
              <a:t>THANKS EVERYONE FOR COMING, THIS WILL HAVE A POWERFUL IMPACT ON LEARNING AT HOME.</a:t>
            </a:r>
          </a:p>
          <a:p>
            <a:r>
              <a:rPr lang="en-GB" dirty="0" smtClean="0"/>
              <a:t>IF YOU HAVE ANY ENGLISH QUERIES, WHATEVER CLASS YOUR CHILD IS IN, DO NOT HESITATE TO CONTACT ME USING MY EMAIL ADDRESS.</a:t>
            </a:r>
          </a:p>
          <a:p>
            <a:pPr marL="0" indent="0">
              <a:buNone/>
            </a:pPr>
            <a:r>
              <a:rPr lang="en-GB" dirty="0" smtClean="0">
                <a:hlinkClick r:id="rId2"/>
              </a:rPr>
              <a:t>avarker@st-marys-ce-pz.cornwall.sch.uk</a:t>
            </a:r>
            <a:r>
              <a:rPr lang="en-GB" dirty="0" smtClean="0"/>
              <a:t> </a:t>
            </a:r>
            <a:endParaRPr lang="en-GB" dirty="0"/>
          </a:p>
        </p:txBody>
      </p:sp>
    </p:spTree>
    <p:extLst>
      <p:ext uri="{BB962C8B-B14F-4D97-AF65-F5344CB8AC3E}">
        <p14:creationId xmlns:p14="http://schemas.microsoft.com/office/powerpoint/2010/main" val="367591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of the Evening</a:t>
            </a:r>
            <a:endParaRPr lang="en-GB" dirty="0"/>
          </a:p>
        </p:txBody>
      </p:sp>
      <p:sp>
        <p:nvSpPr>
          <p:cNvPr id="3" name="Content Placeholder 2"/>
          <p:cNvSpPr>
            <a:spLocks noGrp="1"/>
          </p:cNvSpPr>
          <p:nvPr>
            <p:ph idx="1"/>
          </p:nvPr>
        </p:nvSpPr>
        <p:spPr/>
        <p:txBody>
          <a:bodyPr>
            <a:normAutofit/>
          </a:bodyPr>
          <a:lstStyle/>
          <a:p>
            <a:r>
              <a:rPr lang="en-GB" sz="2800" dirty="0" smtClean="0">
                <a:solidFill>
                  <a:schemeClr val="tx1"/>
                </a:solidFill>
              </a:rPr>
              <a:t>We are here tonight to look at ways that you can help with your child’s learning at home.</a:t>
            </a:r>
          </a:p>
          <a:p>
            <a:r>
              <a:rPr lang="en-GB" sz="2800" dirty="0" smtClean="0">
                <a:solidFill>
                  <a:schemeClr val="tx1"/>
                </a:solidFill>
              </a:rPr>
              <a:t>We will look at fun, engaging, QUICK, and EASY activities for you to do at home, whatever the age of your child.</a:t>
            </a:r>
            <a:endParaRPr lang="en-GB" sz="2800" dirty="0">
              <a:solidFill>
                <a:schemeClr val="tx1"/>
              </a:solidFill>
            </a:endParaRPr>
          </a:p>
        </p:txBody>
      </p:sp>
    </p:spTree>
    <p:extLst>
      <p:ext uri="{BB962C8B-B14F-4D97-AF65-F5344CB8AC3E}">
        <p14:creationId xmlns:p14="http://schemas.microsoft.com/office/powerpoint/2010/main" val="364519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305242" cy="898302"/>
          </a:xfrm>
        </p:spPr>
        <p:txBody>
          <a:bodyPr/>
          <a:lstStyle/>
          <a:p>
            <a:r>
              <a:rPr lang="en-GB" dirty="0" smtClean="0"/>
              <a:t>Housekeeping</a:t>
            </a:r>
            <a:endParaRPr lang="en-GB" dirty="0"/>
          </a:p>
        </p:txBody>
      </p:sp>
      <p:sp>
        <p:nvSpPr>
          <p:cNvPr id="3" name="Subtitle 2"/>
          <p:cNvSpPr>
            <a:spLocks noGrp="1"/>
          </p:cNvSpPr>
          <p:nvPr>
            <p:ph type="subTitle" idx="1"/>
          </p:nvPr>
        </p:nvSpPr>
        <p:spPr>
          <a:xfrm>
            <a:off x="851638" y="2465827"/>
            <a:ext cx="8730244" cy="3265272"/>
          </a:xfrm>
        </p:spPr>
        <p:txBody>
          <a:bodyPr>
            <a:normAutofit/>
          </a:bodyPr>
          <a:lstStyle/>
          <a:p>
            <a:pPr marL="342900" indent="-342900">
              <a:buFont typeface="Wingdings" panose="05000000000000000000" pitchFamily="2" charset="2"/>
              <a:buChar char="Ø"/>
            </a:pPr>
            <a:r>
              <a:rPr lang="en-GB" sz="2800" dirty="0" smtClean="0">
                <a:solidFill>
                  <a:schemeClr val="tx1"/>
                </a:solidFill>
              </a:rPr>
              <a:t>Fire alarm – none expected but there are several exits marked around the hall.</a:t>
            </a:r>
          </a:p>
          <a:p>
            <a:pPr marL="342900" indent="-342900">
              <a:buFont typeface="Wingdings" panose="05000000000000000000" pitchFamily="2" charset="2"/>
              <a:buChar char="Ø"/>
            </a:pPr>
            <a:r>
              <a:rPr lang="en-GB" sz="2800" dirty="0" smtClean="0">
                <a:solidFill>
                  <a:schemeClr val="tx1"/>
                </a:solidFill>
              </a:rPr>
              <a:t>Toilets</a:t>
            </a:r>
          </a:p>
          <a:p>
            <a:pPr marL="342900" indent="-342900">
              <a:buFont typeface="Wingdings" panose="05000000000000000000" pitchFamily="2" charset="2"/>
              <a:buChar char="Ø"/>
            </a:pPr>
            <a:r>
              <a:rPr lang="en-GB" sz="2800" dirty="0" smtClean="0">
                <a:solidFill>
                  <a:schemeClr val="tx1"/>
                </a:solidFill>
              </a:rPr>
              <a:t>Tea, coffee and other refreshments are available at the back, help yourself.</a:t>
            </a:r>
            <a:endParaRPr lang="en-GB" sz="2800" dirty="0">
              <a:solidFill>
                <a:schemeClr val="tx1"/>
              </a:solidFill>
            </a:endParaRPr>
          </a:p>
        </p:txBody>
      </p:sp>
    </p:spTree>
    <p:extLst>
      <p:ext uri="{BB962C8B-B14F-4D97-AF65-F5344CB8AC3E}">
        <p14:creationId xmlns:p14="http://schemas.microsoft.com/office/powerpoint/2010/main" val="3110160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Order of the evening</a:t>
            </a:r>
            <a:endParaRPr lang="en-GB" dirty="0"/>
          </a:p>
        </p:txBody>
      </p:sp>
      <p:sp>
        <p:nvSpPr>
          <p:cNvPr id="3" name="Content Placeholder 2"/>
          <p:cNvSpPr>
            <a:spLocks noGrp="1"/>
          </p:cNvSpPr>
          <p:nvPr>
            <p:ph idx="1"/>
          </p:nvPr>
        </p:nvSpPr>
        <p:spPr/>
        <p:txBody>
          <a:bodyPr>
            <a:normAutofit fontScale="92500" lnSpcReduction="10000"/>
          </a:bodyPr>
          <a:lstStyle/>
          <a:p>
            <a:r>
              <a:rPr lang="en-GB" sz="2400" dirty="0" smtClean="0">
                <a:solidFill>
                  <a:schemeClr val="tx1"/>
                </a:solidFill>
              </a:rPr>
              <a:t>Phonics – what is phonics? How does it help? What can I do?</a:t>
            </a:r>
          </a:p>
          <a:p>
            <a:r>
              <a:rPr lang="en-GB" sz="2400" dirty="0" smtClean="0">
                <a:solidFill>
                  <a:schemeClr val="tx1"/>
                </a:solidFill>
              </a:rPr>
              <a:t>Reading – how can I get started? Does it matter what I read with my child? What can I ask my child to improve their understanding?</a:t>
            </a:r>
          </a:p>
          <a:p>
            <a:r>
              <a:rPr lang="en-GB" sz="2400" dirty="0" smtClean="0">
                <a:solidFill>
                  <a:schemeClr val="tx1"/>
                </a:solidFill>
              </a:rPr>
              <a:t>Writing – how can I encourage my child to write? What skills must I look for? How can I improve their presentation?</a:t>
            </a:r>
          </a:p>
          <a:p>
            <a:r>
              <a:rPr lang="en-GB" sz="2400" dirty="0" smtClean="0">
                <a:solidFill>
                  <a:schemeClr val="tx1"/>
                </a:solidFill>
              </a:rPr>
              <a:t>Free websites and interactive games</a:t>
            </a:r>
          </a:p>
          <a:p>
            <a:r>
              <a:rPr lang="en-GB" sz="2400" dirty="0" smtClean="0">
                <a:solidFill>
                  <a:schemeClr val="tx1"/>
                </a:solidFill>
              </a:rPr>
              <a:t>TESCO VOUCHERS PRIZE DRAW!</a:t>
            </a:r>
          </a:p>
          <a:p>
            <a:endParaRPr lang="en-GB" dirty="0"/>
          </a:p>
        </p:txBody>
      </p:sp>
      <p:pic>
        <p:nvPicPr>
          <p:cNvPr id="4" name="Picture 3"/>
          <p:cNvPicPr>
            <a:picLocks noChangeAspect="1"/>
          </p:cNvPicPr>
          <p:nvPr/>
        </p:nvPicPr>
        <p:blipFill>
          <a:blip r:embed="rId2"/>
          <a:stretch>
            <a:fillRect/>
          </a:stretch>
        </p:blipFill>
        <p:spPr>
          <a:xfrm>
            <a:off x="9337183" y="3978796"/>
            <a:ext cx="2576848" cy="2576848"/>
          </a:xfrm>
          <a:prstGeom prst="rect">
            <a:avLst/>
          </a:prstGeom>
        </p:spPr>
      </p:pic>
      <p:pic>
        <p:nvPicPr>
          <p:cNvPr id="5" name="Picture 4"/>
          <p:cNvPicPr>
            <a:picLocks noChangeAspect="1"/>
          </p:cNvPicPr>
          <p:nvPr/>
        </p:nvPicPr>
        <p:blipFill>
          <a:blip r:embed="rId3"/>
          <a:stretch>
            <a:fillRect/>
          </a:stretch>
        </p:blipFill>
        <p:spPr>
          <a:xfrm>
            <a:off x="6353309" y="4869719"/>
            <a:ext cx="2705100" cy="1685925"/>
          </a:xfrm>
          <a:prstGeom prst="rect">
            <a:avLst/>
          </a:prstGeom>
        </p:spPr>
      </p:pic>
    </p:spTree>
    <p:extLst>
      <p:ext uri="{BB962C8B-B14F-4D97-AF65-F5344CB8AC3E}">
        <p14:creationId xmlns:p14="http://schemas.microsoft.com/office/powerpoint/2010/main" val="148175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50933"/>
            <a:ext cx="8534400" cy="1507067"/>
          </a:xfrm>
        </p:spPr>
        <p:txBody>
          <a:bodyPr/>
          <a:lstStyle/>
          <a:p>
            <a:r>
              <a:rPr lang="en-GB" dirty="0" smtClean="0"/>
              <a:t>Phonics – what is phonics?</a:t>
            </a:r>
            <a:endParaRPr lang="en-GB" dirty="0"/>
          </a:p>
        </p:txBody>
      </p:sp>
      <p:sp>
        <p:nvSpPr>
          <p:cNvPr id="3" name="Content Placeholder 2"/>
          <p:cNvSpPr>
            <a:spLocks noGrp="1"/>
          </p:cNvSpPr>
          <p:nvPr>
            <p:ph idx="1"/>
          </p:nvPr>
        </p:nvSpPr>
        <p:spPr>
          <a:xfrm>
            <a:off x="684212" y="1303986"/>
            <a:ext cx="8534400" cy="3615267"/>
          </a:xfrm>
        </p:spPr>
        <p:txBody>
          <a:bodyPr>
            <a:normAutofit fontScale="77500" lnSpcReduction="20000"/>
          </a:bodyPr>
          <a:lstStyle/>
          <a:p>
            <a:r>
              <a:rPr lang="en-GB" sz="2600" dirty="0" smtClean="0">
                <a:solidFill>
                  <a:schemeClr val="tx1"/>
                </a:solidFill>
              </a:rPr>
              <a:t>Phonics became the new way to teach reading and spelling after an extensive investigation into the teaching methods of the time.</a:t>
            </a:r>
          </a:p>
          <a:p>
            <a:r>
              <a:rPr lang="en-GB" sz="2600" dirty="0" smtClean="0">
                <a:solidFill>
                  <a:schemeClr val="tx1"/>
                </a:solidFill>
              </a:rPr>
              <a:t>It is taught daily in Reception Class, Year 1 and Year 2.  The basis of this is used to teach new spellings in Years 3- 6.</a:t>
            </a:r>
          </a:p>
          <a:p>
            <a:r>
              <a:rPr lang="en-GB" sz="2600" dirty="0" smtClean="0">
                <a:solidFill>
                  <a:schemeClr val="tx1"/>
                </a:solidFill>
              </a:rPr>
              <a:t>Phonics is the teaching of: reading  phonemes (letters that make a sound), writing graphemes (writing the letters that combine to make the sounds), segmenting (breaking words apart into the individual sounds) and blending (mixing the individual sounds together to read the words).</a:t>
            </a:r>
          </a:p>
          <a:p>
            <a:r>
              <a:rPr lang="en-GB" sz="2600" dirty="0" smtClean="0">
                <a:solidFill>
                  <a:schemeClr val="tx1"/>
                </a:solidFill>
              </a:rPr>
              <a:t>A good understanding of Phonics is essential to developing good reading and spelling skills.</a:t>
            </a:r>
          </a:p>
          <a:p>
            <a:endParaRPr lang="en-GB" dirty="0"/>
          </a:p>
        </p:txBody>
      </p:sp>
    </p:spTree>
    <p:extLst>
      <p:ext uri="{BB962C8B-B14F-4D97-AF65-F5344CB8AC3E}">
        <p14:creationId xmlns:p14="http://schemas.microsoft.com/office/powerpoint/2010/main" val="2904178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63061"/>
            <a:ext cx="8534400" cy="1507067"/>
          </a:xfrm>
        </p:spPr>
        <p:txBody>
          <a:bodyPr/>
          <a:lstStyle/>
          <a:p>
            <a:r>
              <a:rPr lang="en-GB" dirty="0" smtClean="0"/>
              <a:t>PHONICS – HOW DOES IT HELP?</a:t>
            </a:r>
            <a:endParaRPr lang="en-GB" dirty="0"/>
          </a:p>
        </p:txBody>
      </p:sp>
      <p:sp>
        <p:nvSpPr>
          <p:cNvPr id="3" name="Content Placeholder 2"/>
          <p:cNvSpPr>
            <a:spLocks noGrp="1"/>
          </p:cNvSpPr>
          <p:nvPr>
            <p:ph idx="1"/>
          </p:nvPr>
        </p:nvSpPr>
        <p:spPr/>
        <p:txBody>
          <a:bodyPr/>
          <a:lstStyle/>
          <a:p>
            <a:r>
              <a:rPr lang="en-GB" dirty="0" smtClean="0"/>
              <a:t>Phonics underpins the spelling and reading skills in KS2</a:t>
            </a:r>
          </a:p>
          <a:p>
            <a:r>
              <a:rPr lang="en-GB" dirty="0" smtClean="0"/>
              <a:t>Phonics gives meaning to letters and sounds</a:t>
            </a:r>
          </a:p>
          <a:p>
            <a:r>
              <a:rPr lang="en-GB" dirty="0" smtClean="0"/>
              <a:t>Phonics helps children to access the environment around them so that they can make sense of their surroundings.</a:t>
            </a:r>
            <a:endParaRPr lang="en-GB" dirty="0"/>
          </a:p>
        </p:txBody>
      </p:sp>
    </p:spTree>
    <p:extLst>
      <p:ext uri="{BB962C8B-B14F-4D97-AF65-F5344CB8AC3E}">
        <p14:creationId xmlns:p14="http://schemas.microsoft.com/office/powerpoint/2010/main" val="330001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545" y="469124"/>
            <a:ext cx="8534400" cy="1507067"/>
          </a:xfrm>
        </p:spPr>
        <p:txBody>
          <a:bodyPr/>
          <a:lstStyle/>
          <a:p>
            <a:r>
              <a:rPr lang="en-GB" dirty="0" smtClean="0"/>
              <a:t>Phonics – what can I do to help</a:t>
            </a:r>
            <a:endParaRPr lang="en-GB" dirty="0"/>
          </a:p>
        </p:txBody>
      </p:sp>
      <p:sp>
        <p:nvSpPr>
          <p:cNvPr id="3" name="Content Placeholder 2"/>
          <p:cNvSpPr>
            <a:spLocks noGrp="1"/>
          </p:cNvSpPr>
          <p:nvPr>
            <p:ph idx="1"/>
          </p:nvPr>
        </p:nvSpPr>
        <p:spPr>
          <a:xfrm>
            <a:off x="542545" y="2102476"/>
            <a:ext cx="8534400" cy="3963473"/>
          </a:xfrm>
        </p:spPr>
        <p:txBody>
          <a:bodyPr>
            <a:normAutofit fontScale="85000" lnSpcReduction="20000"/>
          </a:bodyPr>
          <a:lstStyle/>
          <a:p>
            <a:r>
              <a:rPr lang="en-GB" dirty="0" smtClean="0">
                <a:solidFill>
                  <a:schemeClr val="tx1"/>
                </a:solidFill>
              </a:rPr>
              <a:t>Name objects around the house and emphasise the </a:t>
            </a:r>
            <a:r>
              <a:rPr lang="en-GB" b="1" dirty="0" smtClean="0">
                <a:solidFill>
                  <a:schemeClr val="tx1"/>
                </a:solidFill>
              </a:rPr>
              <a:t>sound </a:t>
            </a:r>
            <a:r>
              <a:rPr lang="en-GB" dirty="0" smtClean="0">
                <a:solidFill>
                  <a:schemeClr val="tx1"/>
                </a:solidFill>
              </a:rPr>
              <a:t>they start with and what that letter’s name is.</a:t>
            </a:r>
          </a:p>
          <a:p>
            <a:r>
              <a:rPr lang="en-GB" dirty="0" smtClean="0">
                <a:solidFill>
                  <a:schemeClr val="tx1"/>
                </a:solidFill>
              </a:rPr>
              <a:t>Find an object rhymes with dog…</a:t>
            </a:r>
          </a:p>
          <a:p>
            <a:r>
              <a:rPr lang="en-GB" dirty="0" smtClean="0">
                <a:solidFill>
                  <a:schemeClr val="tx1"/>
                </a:solidFill>
              </a:rPr>
              <a:t>Match objects and names around the house – </a:t>
            </a:r>
          </a:p>
          <a:p>
            <a:pPr marL="0" indent="0">
              <a:buNone/>
            </a:pPr>
            <a:r>
              <a:rPr lang="en-GB" dirty="0" smtClean="0">
                <a:solidFill>
                  <a:schemeClr val="tx1"/>
                </a:solidFill>
              </a:rPr>
              <a:t>find me 5 things beginning with…</a:t>
            </a:r>
          </a:p>
          <a:p>
            <a:pPr marL="0" indent="0">
              <a:buNone/>
            </a:pPr>
            <a:r>
              <a:rPr lang="en-GB" dirty="0" smtClean="0">
                <a:solidFill>
                  <a:schemeClr val="tx1"/>
                </a:solidFill>
              </a:rPr>
              <a:t>Find me 5 things that have an ay sound…</a:t>
            </a:r>
          </a:p>
          <a:p>
            <a:r>
              <a:rPr lang="en-GB" dirty="0" smtClean="0">
                <a:solidFill>
                  <a:schemeClr val="tx1"/>
                </a:solidFill>
              </a:rPr>
              <a:t>Rehearse – daily - phonics flashcards and common exception words that the children are learning at the time. </a:t>
            </a:r>
          </a:p>
          <a:p>
            <a:r>
              <a:rPr lang="en-GB" dirty="0" smtClean="0">
                <a:solidFill>
                  <a:schemeClr val="tx1"/>
                </a:solidFill>
              </a:rPr>
              <a:t>Engage with phonics websites. Here are some free recommendations:</a:t>
            </a:r>
          </a:p>
          <a:p>
            <a:pPr marL="0" indent="0">
              <a:buNone/>
            </a:pPr>
            <a:r>
              <a:rPr lang="en-GB" dirty="0">
                <a:solidFill>
                  <a:schemeClr val="tx1"/>
                </a:solidFill>
                <a:hlinkClick r:id="rId2"/>
              </a:rPr>
              <a:t>http://</a:t>
            </a:r>
            <a:r>
              <a:rPr lang="en-GB" dirty="0" smtClean="0">
                <a:solidFill>
                  <a:schemeClr val="tx1"/>
                </a:solidFill>
                <a:hlinkClick r:id="rId2"/>
              </a:rPr>
              <a:t>www.phonicsplay.co.uk/freeIndex.htm</a:t>
            </a:r>
            <a:r>
              <a:rPr lang="en-GB" dirty="0" smtClean="0">
                <a:solidFill>
                  <a:schemeClr val="tx1"/>
                </a:solidFill>
              </a:rPr>
              <a:t> </a:t>
            </a:r>
          </a:p>
          <a:p>
            <a:pPr marL="0" indent="0">
              <a:buNone/>
            </a:pPr>
            <a:r>
              <a:rPr lang="en-GB" dirty="0" smtClean="0">
                <a:hlinkClick r:id="rId3"/>
              </a:rPr>
              <a:t>www.familylearning.org.uk/</a:t>
            </a:r>
            <a:r>
              <a:rPr lang="en-GB" b="1" dirty="0" smtClean="0">
                <a:hlinkClick r:id="rId3"/>
              </a:rPr>
              <a:t>phonics</a:t>
            </a:r>
            <a:r>
              <a:rPr lang="en-GB" dirty="0" smtClean="0">
                <a:hlinkClick r:id="rId3"/>
              </a:rPr>
              <a:t>_</a:t>
            </a:r>
            <a:r>
              <a:rPr lang="en-GB" b="1" dirty="0" smtClean="0">
                <a:hlinkClick r:id="rId3"/>
              </a:rPr>
              <a:t>games</a:t>
            </a:r>
            <a:r>
              <a:rPr lang="en-GB" dirty="0" smtClean="0">
                <a:hlinkClick r:id="rId3"/>
              </a:rPr>
              <a:t>.html</a:t>
            </a:r>
            <a:r>
              <a:rPr lang="en-GB" dirty="0" smtClean="0"/>
              <a:t> </a:t>
            </a:r>
          </a:p>
          <a:p>
            <a:pPr marL="0" indent="0">
              <a:buNone/>
            </a:pPr>
            <a:r>
              <a:rPr lang="en-GB" dirty="0" smtClean="0">
                <a:hlinkClick r:id="rId4"/>
              </a:rPr>
              <a:t>www.topmarks.co.uk/</a:t>
            </a:r>
            <a:r>
              <a:rPr lang="en-GB" b="1" dirty="0" smtClean="0">
                <a:hlinkClick r:id="rId4"/>
              </a:rPr>
              <a:t>Interactive</a:t>
            </a:r>
            <a:r>
              <a:rPr lang="en-GB" dirty="0" smtClean="0">
                <a:hlinkClick r:id="rId4"/>
              </a:rPr>
              <a:t>.aspx?cat=40</a:t>
            </a:r>
            <a:r>
              <a:rPr lang="en-GB" dirty="0" smtClean="0"/>
              <a:t> </a:t>
            </a:r>
            <a:endParaRPr lang="en-GB" dirty="0">
              <a:solidFill>
                <a:schemeClr val="tx1"/>
              </a:solidFill>
            </a:endParaRPr>
          </a:p>
        </p:txBody>
      </p:sp>
    </p:spTree>
    <p:extLst>
      <p:ext uri="{BB962C8B-B14F-4D97-AF65-F5344CB8AC3E}">
        <p14:creationId xmlns:p14="http://schemas.microsoft.com/office/powerpoint/2010/main" val="264892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 how can I get started?</a:t>
            </a:r>
            <a:endParaRPr lang="en-GB" dirty="0"/>
          </a:p>
        </p:txBody>
      </p:sp>
      <p:sp>
        <p:nvSpPr>
          <p:cNvPr id="3" name="Content Placeholder 2"/>
          <p:cNvSpPr>
            <a:spLocks noGrp="1"/>
          </p:cNvSpPr>
          <p:nvPr>
            <p:ph idx="1"/>
          </p:nvPr>
        </p:nvSpPr>
        <p:spPr/>
        <p:txBody>
          <a:bodyPr/>
          <a:lstStyle/>
          <a:p>
            <a:r>
              <a:rPr lang="en-GB" dirty="0" smtClean="0">
                <a:solidFill>
                  <a:schemeClr val="tx1"/>
                </a:solidFill>
              </a:rPr>
              <a:t>Sharing books, picture books, information books – any books</a:t>
            </a:r>
          </a:p>
          <a:p>
            <a:r>
              <a:rPr lang="en-GB" dirty="0" smtClean="0">
                <a:solidFill>
                  <a:schemeClr val="tx1"/>
                </a:solidFill>
              </a:rPr>
              <a:t>Engage with phonics</a:t>
            </a:r>
          </a:p>
          <a:p>
            <a:r>
              <a:rPr lang="en-GB" dirty="0" smtClean="0">
                <a:solidFill>
                  <a:schemeClr val="tx1"/>
                </a:solidFill>
              </a:rPr>
              <a:t>Sing songs including nursery rhymes.</a:t>
            </a:r>
          </a:p>
          <a:p>
            <a:r>
              <a:rPr lang="en-GB" dirty="0" smtClean="0">
                <a:solidFill>
                  <a:schemeClr val="tx1"/>
                </a:solidFill>
              </a:rPr>
              <a:t>Read anything, signs, receipts, comics, leaflets.</a:t>
            </a:r>
            <a:endParaRPr lang="en-GB" dirty="0">
              <a:solidFill>
                <a:schemeClr val="tx1"/>
              </a:solidFill>
            </a:endParaRPr>
          </a:p>
        </p:txBody>
      </p:sp>
    </p:spTree>
    <p:extLst>
      <p:ext uri="{BB962C8B-B14F-4D97-AF65-F5344CB8AC3E}">
        <p14:creationId xmlns:p14="http://schemas.microsoft.com/office/powerpoint/2010/main" val="114275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 does it matter what I read with my child?</a:t>
            </a:r>
            <a:endParaRPr lang="en-GB" dirty="0"/>
          </a:p>
        </p:txBody>
      </p:sp>
      <p:pic>
        <p:nvPicPr>
          <p:cNvPr id="4" name="Content Placeholder 3"/>
          <p:cNvPicPr>
            <a:picLocks noGrp="1" noChangeAspect="1"/>
          </p:cNvPicPr>
          <p:nvPr>
            <p:ph idx="1"/>
          </p:nvPr>
        </p:nvPicPr>
        <p:blipFill>
          <a:blip r:embed="rId2"/>
          <a:stretch>
            <a:fillRect/>
          </a:stretch>
        </p:blipFill>
        <p:spPr>
          <a:xfrm>
            <a:off x="6879714" y="350949"/>
            <a:ext cx="5055577" cy="3614738"/>
          </a:xfrm>
          <a:prstGeom prst="rect">
            <a:avLst/>
          </a:prstGeom>
        </p:spPr>
      </p:pic>
      <p:sp>
        <p:nvSpPr>
          <p:cNvPr id="5" name="TextBox 4"/>
          <p:cNvSpPr txBox="1"/>
          <p:nvPr/>
        </p:nvSpPr>
        <p:spPr>
          <a:xfrm>
            <a:off x="581181" y="533190"/>
            <a:ext cx="5858256" cy="3693319"/>
          </a:xfrm>
          <a:prstGeom prst="rect">
            <a:avLst/>
          </a:prstGeom>
          <a:noFill/>
        </p:spPr>
        <p:txBody>
          <a:bodyPr wrap="square" rtlCol="0">
            <a:spAutoFit/>
          </a:bodyPr>
          <a:lstStyle/>
          <a:p>
            <a:r>
              <a:rPr lang="en-GB" dirty="0" smtClean="0"/>
              <a:t>No, it doesn’t matter, read anything.  Reading is for pleasure and enjoyment.</a:t>
            </a:r>
            <a:endParaRPr lang="en-GB" dirty="0"/>
          </a:p>
          <a:p>
            <a:endParaRPr lang="en-GB" dirty="0" smtClean="0"/>
          </a:p>
          <a:p>
            <a:endParaRPr lang="en-GB" dirty="0"/>
          </a:p>
          <a:p>
            <a:r>
              <a:rPr lang="en-GB" dirty="0" smtClean="0"/>
              <a:t>Our new reading challenge encourages both the reading and sharing of any type of text your child fancies.</a:t>
            </a:r>
          </a:p>
          <a:p>
            <a:endParaRPr lang="en-GB" dirty="0"/>
          </a:p>
          <a:p>
            <a:r>
              <a:rPr lang="en-GB" dirty="0" smtClean="0"/>
              <a:t>We have added more stock to our library and updated our user systems to encourage children to read more widely, however, we are still looking for old comics and magazines to add.  ALL DONATIONS ARE WELCOME</a:t>
            </a:r>
            <a:endParaRPr lang="en-GB" dirty="0"/>
          </a:p>
        </p:txBody>
      </p:sp>
    </p:spTree>
    <p:extLst>
      <p:ext uri="{BB962C8B-B14F-4D97-AF65-F5344CB8AC3E}">
        <p14:creationId xmlns:p14="http://schemas.microsoft.com/office/powerpoint/2010/main" val="192493485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523</TotalTime>
  <Words>1094</Words>
  <Application>Microsoft Office PowerPoint</Application>
  <PresentationFormat>Widescreen</PresentationFormat>
  <Paragraphs>90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Century Gothic</vt:lpstr>
      <vt:lpstr>Wingdings</vt:lpstr>
      <vt:lpstr>Wingdings 3</vt:lpstr>
      <vt:lpstr>Slice</vt:lpstr>
      <vt:lpstr>Skills evening – st.mary’s c of e school</vt:lpstr>
      <vt:lpstr>Purpose of the Evening</vt:lpstr>
      <vt:lpstr>Housekeeping</vt:lpstr>
      <vt:lpstr>Order of the evening</vt:lpstr>
      <vt:lpstr>Phonics – what is phonics?</vt:lpstr>
      <vt:lpstr>PHONICS – HOW DOES IT HELP?</vt:lpstr>
      <vt:lpstr>Phonics – what can I do to help</vt:lpstr>
      <vt:lpstr>Reading – how can I get started?</vt:lpstr>
      <vt:lpstr>Reading – does it matter what I read with my child?</vt:lpstr>
      <vt:lpstr>WHAT CAN I ASK MY CHILD TO HELP THEM UNDERSTAND FURTHER?</vt:lpstr>
      <vt:lpstr>Games to play when reading at home.</vt:lpstr>
      <vt:lpstr>Writing- how can I encourage my child to write</vt:lpstr>
      <vt:lpstr>What should I look for in their writing?</vt:lpstr>
      <vt:lpstr>How can I improve my child’s presentation?</vt:lpstr>
      <vt:lpstr>THE GREAT PRIZE DRAW!</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evening – st.mary’s c of e school</dc:title>
  <dc:creator>Andrew Varker</dc:creator>
  <cp:lastModifiedBy>Andrew Varker</cp:lastModifiedBy>
  <cp:revision>9</cp:revision>
  <cp:lastPrinted>2016-10-11T16:47:54Z</cp:lastPrinted>
  <dcterms:created xsi:type="dcterms:W3CDTF">2016-10-11T08:06:40Z</dcterms:created>
  <dcterms:modified xsi:type="dcterms:W3CDTF">2016-10-11T16:50:31Z</dcterms:modified>
</cp:coreProperties>
</file>